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40"/>
  </p:notesMasterIdLst>
  <p:handoutMasterIdLst>
    <p:handoutMasterId r:id="rId41"/>
  </p:handoutMasterIdLst>
  <p:sldIdLst>
    <p:sldId id="2147480104" r:id="rId4"/>
    <p:sldId id="2147480111" r:id="rId5"/>
    <p:sldId id="2147479969" r:id="rId6"/>
    <p:sldId id="2147482790" r:id="rId7"/>
    <p:sldId id="2147479921" r:id="rId8"/>
    <p:sldId id="2147482795" r:id="rId9"/>
    <p:sldId id="2147482796" r:id="rId10"/>
    <p:sldId id="2147482797" r:id="rId11"/>
    <p:sldId id="2147480113" r:id="rId12"/>
    <p:sldId id="2147482810" r:id="rId13"/>
    <p:sldId id="2147479947" r:id="rId14"/>
    <p:sldId id="2147479923" r:id="rId15"/>
    <p:sldId id="2147482801" r:id="rId16"/>
    <p:sldId id="2147482800" r:id="rId17"/>
    <p:sldId id="2147482802" r:id="rId18"/>
    <p:sldId id="2147482808" r:id="rId19"/>
    <p:sldId id="2147482809" r:id="rId20"/>
    <p:sldId id="2147482811" r:id="rId21"/>
    <p:sldId id="2147482812" r:id="rId22"/>
    <p:sldId id="2147482803" r:id="rId23"/>
    <p:sldId id="2147482819" r:id="rId24"/>
    <p:sldId id="2147479986" r:id="rId25"/>
    <p:sldId id="2147482813" r:id="rId26"/>
    <p:sldId id="2147482821" r:id="rId27"/>
    <p:sldId id="2147482804" r:id="rId28"/>
    <p:sldId id="2147482814" r:id="rId29"/>
    <p:sldId id="2147479792" r:id="rId30"/>
    <p:sldId id="2147482822" r:id="rId31"/>
    <p:sldId id="2147482823" r:id="rId32"/>
    <p:sldId id="2147482824" r:id="rId33"/>
    <p:sldId id="2147482805" r:id="rId34"/>
    <p:sldId id="2147482817" r:id="rId35"/>
    <p:sldId id="2147482825" r:id="rId36"/>
    <p:sldId id="2147482826" r:id="rId37"/>
    <p:sldId id="2147482827" r:id="rId38"/>
    <p:sldId id="2147482828" r:id="rId39"/>
  </p:sldIdLst>
  <p:sldSz cx="12192000" cy="6858000"/>
  <p:notesSz cx="6858000" cy="9144000"/>
  <p:embeddedFontLs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Segoe Sans Text" pitchFamily="2" charset="0"/>
      <p:regular r:id="rId46"/>
      <p:bold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Relationship Id="rId57" Type="http://schemas.microsoft.com/office/2018/10/relationships/authors" Target="author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11/7/2024 9:29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11/7/2024 9:29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9:29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F654E-DC36-9BFA-FCA8-D5B9BE8B8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D5005-9842-6F9B-D4BC-6F255CED5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A6A9E-F4C2-CCCF-EED2-89DC9FB0B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6534CB6-094C-E886-DA67-1D0C22DA5D2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E8D10-1CD3-8B14-F965-3814B9BF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8C746E-6BC2-7B2B-1BA3-32A0DF487F9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11/9/2024 9:44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51AC1-1911-7EFA-1F25-DDACF29A59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25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A44A4-2DEF-5A56-867E-E2EFCE1F9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4329E-BA53-4898-5D03-EDBB4B6AE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A365F2-9754-D091-B956-997F82849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D02A045-A51E-1D6D-1DB9-0243A1CE13F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16A83-B180-D17B-42D6-1523F05B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795C23-D32D-3090-90CA-A2232DE0BC6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11/9/2024 9:50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BAB51-1AC7-8AC6-F1A1-81635887B1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45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03484-4CD9-5982-5AB7-E7541EC3E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C81B7-0167-AEE4-2F25-C2DE70CFB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93133-AF5A-B3CF-D707-58708928D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7A50188-F00A-7221-9503-E38F2F4F093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B862-B307-844F-9944-E270BA13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0A3D07-ED19-F84A-417D-259990D57C9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11/9/2024 10:03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8F855-CEB4-3F61-417E-C44CAF4503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698AC-2ABA-D988-CF04-F05CB1A4E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116A7-1AD7-2774-B9D7-599E0D32F0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A437D-2587-1967-BE6C-D7EC9FFDF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A52810C-E18E-F2B5-434B-09661156D1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F77C8-D39B-3D22-4BBA-8CF70E46FC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E2FD08-B26A-5F6D-03D7-313679B620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9:29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D7162-9CAF-75F4-0DB8-F49E738F8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9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A700-1EF4-182C-430D-3571DC7FD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A48DA-A6BE-7867-E2E1-8F1AF6D2B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E33C34-BE61-A74F-3C3D-16E1A3783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2008B06-60BD-4C30-3C51-DA147B4A62E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808E7-8128-C6FB-4F62-DCBD94FC8B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361AF7-83E5-89CD-BA35-EC9E00D4C6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9:29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B6530-3D60-0BA9-03C6-3A80BDE7A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71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58E41-9D17-81A8-4F48-195D7BE38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62446-4A6A-C28C-63AC-37AE19864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828FA7-7277-A28B-FEFE-59F57E30E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24CD5B7-BF64-9A70-67E1-81A8ABF329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06542-8866-2A38-3882-B514BF28AE9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F4F9AC-4D22-0D0A-DEA5-EC1D61933C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9:29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515-1D76-AABE-2EB0-A29E98A1A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8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A04DD-074A-C5C7-5F1B-912DEC66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20D908-325B-A94B-0260-39BAE5FF8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ABC368-D10C-8E17-C505-7F2B8B8E3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D9EB475-A589-60B6-28E0-DD0241515A0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838BF-A349-3B3D-4716-B909207E6F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BC8607-C779-6DFF-E7A7-C82DDFAB89F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9:29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FCA03-5530-7452-9A25-B0D1C4255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77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6953F-66E9-C334-E0F2-D2E9E443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F3CC7D-3F13-A1B9-5653-67FE80578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BF2F4-50DE-1DA7-2832-318802992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E6EBCD6-BBFA-6BB2-D80F-760764DB5F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391E7-BF3C-2666-D1CA-349533E8E0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1DDE189-A7C7-0810-035E-57352796415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9:29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89EA0-FEE1-5704-ADFC-5352750F3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15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4917D-86AF-279A-E271-89BFEBCC0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EBC5C-A256-EEE6-D33D-C884FD70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B8D7C1-DFF6-8D99-6B31-974A80736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4E4130-65AE-DE8A-EDAE-D9E7CD0F40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EFF9B-1727-4271-E135-845E8DCFC7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0081BD-DE18-7EC8-2E48-F7E274692BE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11/7/2024 9:29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5F327-DA36-A5C1-5705-03D6723E5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73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47AF9-4230-E4BB-3822-74D6D437C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A08D3-57E1-2329-D3C8-A53DCDABB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220D8-1BB6-930B-4C85-23C33BFFA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AA05E25-FD45-DBD6-D7F1-E0853690825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917E-042B-6CCF-1F57-419C0D92B4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78D2C3-34C1-6E45-493B-44E98411018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11/9/2024 9:14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85253-85CD-BC9E-AA8D-726F50BF1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30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11/9/2024 9:38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03" y="189504"/>
            <a:ext cx="9027497" cy="2823722"/>
          </a:xfrm>
        </p:spPr>
        <p:txBody>
          <a:bodyPr/>
          <a:lstStyle/>
          <a:p>
            <a:pPr algn="ctr"/>
            <a:r>
              <a:rPr lang="en-GB" sz="48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Building Rich Web Applications</a:t>
            </a:r>
            <a:br>
              <a:rPr lang="en-GB" sz="48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GB" sz="48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with</a:t>
            </a:r>
            <a:br>
              <a:rPr lang="en-GB" sz="48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GB" sz="48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Blazor Server and </a:t>
            </a:r>
            <a:r>
              <a:rPr lang="en-GB" sz="4800" spc="-300" dirty="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MudBlazor</a:t>
            </a:r>
            <a:endParaRPr lang="en-US" sz="4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91F0C4-58C9-FB7F-4050-5A77F6821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3250305"/>
            <a:ext cx="2103386" cy="16595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DF93AF-EDE1-CEC1-85BA-8862F68C6BAC}"/>
              </a:ext>
            </a:extLst>
          </p:cNvPr>
          <p:cNvSpPr txBox="1"/>
          <p:nvPr/>
        </p:nvSpPr>
        <p:spPr>
          <a:xfrm>
            <a:off x="296333" y="4934156"/>
            <a:ext cx="380153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b="1" dirty="0"/>
              <a:t>Flora Mousavi</a:t>
            </a:r>
          </a:p>
          <a:p>
            <a:pPr algn="l"/>
            <a:endParaRPr lang="en-GB" sz="2000" b="1" dirty="0"/>
          </a:p>
          <a:p>
            <a:pPr algn="l"/>
            <a:r>
              <a:rPr lang="en-GB" sz="2000" b="1" dirty="0"/>
              <a:t>IT Developer at JSG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DCFE4-7AB7-2C50-230F-666BBC817223}"/>
              </a:ext>
            </a:extLst>
          </p:cNvPr>
          <p:cNvSpPr txBox="1"/>
          <p:nvPr/>
        </p:nvSpPr>
        <p:spPr>
          <a:xfrm>
            <a:off x="194729" y="6173365"/>
            <a:ext cx="530013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Microsoft .NET Conf 2024 | November 14, 2024</a:t>
            </a: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33446-50E8-E033-363C-A557F7D9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335B5CD-E474-7031-DD7A-B8A4514A7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SzPct val="90000"/>
            </a:pPr>
            <a:r>
              <a:rPr lang="en-US" sz="3600" dirty="0">
                <a:solidFill>
                  <a:schemeClr val="accent2"/>
                </a:solidFill>
              </a:rPr>
              <a:t>What is Blazor Server?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54D1D7-B3DE-6A69-9D1F-F137019B1536}"/>
              </a:ext>
            </a:extLst>
          </p:cNvPr>
          <p:cNvSpPr txBox="1">
            <a:spLocks/>
          </p:cNvSpPr>
          <p:nvPr/>
        </p:nvSpPr>
        <p:spPr>
          <a:xfrm>
            <a:off x="418794" y="1493591"/>
            <a:ext cx="11520658" cy="427148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A .NET-based framework for building interactive web applications with C#, running on the server.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Blazor Server relies on real-time communication with the client using </a:t>
            </a:r>
            <a:r>
              <a:rPr lang="en-GB" dirty="0" err="1"/>
              <a:t>SignalR</a:t>
            </a:r>
            <a:r>
              <a:rPr lang="en-GB" dirty="0"/>
              <a:t>, allowing it to provide rich, dynamic UIs without JavaScript.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It keeps complex logic on the server, reducing client-side resource demands.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It manages per-user state on the server, making it suitable for applications with sensitive data.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It allows for responsive UIs by pushing updates to the client over </a:t>
            </a:r>
            <a:r>
              <a:rPr lang="en-GB" dirty="0" err="1"/>
              <a:t>WebSockets</a:t>
            </a:r>
            <a:r>
              <a:rPr lang="en-GB" dirty="0"/>
              <a:t>.</a:t>
            </a:r>
          </a:p>
        </p:txBody>
      </p:sp>
      <p:pic>
        <p:nvPicPr>
          <p:cNvPr id="1026" name="Picture 2" descr="Securing a Blazor Server application using OpenID Connect and security  headers | Software Engineering">
            <a:extLst>
              <a:ext uri="{FF2B5EF4-FFF2-40B4-BE49-F238E27FC236}">
                <a16:creationId xmlns:a16="http://schemas.microsoft.com/office/drawing/2014/main" id="{5DF0300C-8B4F-75AF-2C0E-E5B088A8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583" y="3984102"/>
            <a:ext cx="2915193" cy="291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18028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305914" cy="615553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MudBlazor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25" y="341429"/>
            <a:ext cx="3928208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spcBef>
                <a:spcPts val="0"/>
              </a:spcBef>
              <a:buClr>
                <a:schemeClr val="accent2"/>
              </a:buClr>
              <a:buSzPct val="90000"/>
            </a:pPr>
            <a:r>
              <a:rPr lang="en-US" sz="2800" dirty="0">
                <a:solidFill>
                  <a:schemeClr val="accent2"/>
                </a:solidFill>
              </a:rPr>
              <a:t>What is </a:t>
            </a:r>
            <a:r>
              <a:rPr lang="en-US" sz="2800" dirty="0" err="1">
                <a:solidFill>
                  <a:schemeClr val="accent2"/>
                </a:solidFill>
              </a:rPr>
              <a:t>MudBlazor</a:t>
            </a:r>
            <a:r>
              <a:rPr lang="en-US" sz="2800" dirty="0">
                <a:solidFill>
                  <a:schemeClr val="accent2"/>
                </a:solidFill>
              </a:rPr>
              <a:t>?</a:t>
            </a:r>
          </a:p>
        </p:txBody>
      </p:sp>
      <p:pic>
        <p:nvPicPr>
          <p:cNvPr id="17" name="Picture 2" descr="MudBlazor - Blazor Component Library">
            <a:extLst>
              <a:ext uri="{FF2B5EF4-FFF2-40B4-BE49-F238E27FC236}">
                <a16:creationId xmlns:a16="http://schemas.microsoft.com/office/drawing/2014/main" id="{9032802F-5809-96C0-15B3-C4C0C347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371600"/>
            <a:ext cx="4318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6779594-2BEF-E511-DE05-F37DDA6934AA}"/>
              </a:ext>
            </a:extLst>
          </p:cNvPr>
          <p:cNvSpPr txBox="1">
            <a:spLocks/>
          </p:cNvSpPr>
          <p:nvPr/>
        </p:nvSpPr>
        <p:spPr>
          <a:xfrm>
            <a:off x="427502" y="1005911"/>
            <a:ext cx="7861365" cy="224528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A Material Design component library for Blazor.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Simplifies web development without needing CSS or JavaScript.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Built to work seamlessly with C# for Blazor applications.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5D17389-88BA-FF4C-92B8-9ABD6C0ACA54}"/>
              </a:ext>
            </a:extLst>
          </p:cNvPr>
          <p:cNvSpPr txBox="1">
            <a:spLocks/>
          </p:cNvSpPr>
          <p:nvPr/>
        </p:nvSpPr>
        <p:spPr>
          <a:xfrm>
            <a:off x="381323" y="3761971"/>
            <a:ext cx="502041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spcBef>
                <a:spcPts val="0"/>
              </a:spcBef>
              <a:buClr>
                <a:schemeClr val="accent2"/>
              </a:buClr>
              <a:buSzPct val="90000"/>
            </a:pPr>
            <a:r>
              <a:rPr lang="en-GB" sz="2800" dirty="0">
                <a:solidFill>
                  <a:schemeClr val="accent2"/>
                </a:solidFill>
              </a:rPr>
              <a:t>Key Features of </a:t>
            </a:r>
            <a:r>
              <a:rPr lang="en-GB" sz="2800" dirty="0" err="1">
                <a:solidFill>
                  <a:schemeClr val="accent2"/>
                </a:solidFill>
              </a:rPr>
              <a:t>MudBlazor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C75092-5370-6E8B-E530-5039418C9F2E}"/>
              </a:ext>
            </a:extLst>
          </p:cNvPr>
          <p:cNvSpPr txBox="1">
            <a:spLocks/>
          </p:cNvSpPr>
          <p:nvPr/>
        </p:nvSpPr>
        <p:spPr>
          <a:xfrm>
            <a:off x="478300" y="4426453"/>
            <a:ext cx="7675100" cy="224528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Offers components like date pickers, tables, and progress bars.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Uses C# for almost all components, minimizing JavaScript.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Responsive and customizable for modern web interfaces.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BC185-63FC-88F2-5EB5-917F461B0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D141-3ABD-8CBA-D44E-280721411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25" y="341429"/>
            <a:ext cx="3928208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spcBef>
                <a:spcPts val="0"/>
              </a:spcBef>
              <a:buClr>
                <a:schemeClr val="accent2"/>
              </a:buClr>
              <a:buSzPct val="90000"/>
            </a:pPr>
            <a:r>
              <a:rPr lang="en-US" sz="2800" dirty="0">
                <a:solidFill>
                  <a:schemeClr val="accent2"/>
                </a:solidFill>
              </a:rPr>
              <a:t>Why </a:t>
            </a:r>
            <a:r>
              <a:rPr lang="en-US" sz="2800" dirty="0" err="1">
                <a:solidFill>
                  <a:schemeClr val="accent2"/>
                </a:solidFill>
              </a:rPr>
              <a:t>MudBlazor</a:t>
            </a:r>
            <a:r>
              <a:rPr lang="en-US" sz="2800" dirty="0">
                <a:solidFill>
                  <a:schemeClr val="accent2"/>
                </a:solidFill>
              </a:rPr>
              <a:t>?</a:t>
            </a:r>
          </a:p>
        </p:txBody>
      </p:sp>
      <p:pic>
        <p:nvPicPr>
          <p:cNvPr id="17" name="Picture 2" descr="MudBlazor - Blazor Component Library">
            <a:extLst>
              <a:ext uri="{FF2B5EF4-FFF2-40B4-BE49-F238E27FC236}">
                <a16:creationId xmlns:a16="http://schemas.microsoft.com/office/drawing/2014/main" id="{5C4CF506-B2C9-7935-A837-7AF7DEFFB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498" y="-93133"/>
            <a:ext cx="4318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50C3AB7-38FC-A244-CAE0-14D9C2FD4DD2}"/>
              </a:ext>
            </a:extLst>
          </p:cNvPr>
          <p:cNvSpPr txBox="1">
            <a:spLocks/>
          </p:cNvSpPr>
          <p:nvPr/>
        </p:nvSpPr>
        <p:spPr>
          <a:xfrm>
            <a:off x="427502" y="1005911"/>
            <a:ext cx="7861365" cy="536102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Intuitive, beginner-friendly API that’s also efficient for experienced developers.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Quick to get started; ideal for building sophisticated web applications rapidly.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Optimized for fast loading and smooth user experience, even on low-end devices.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Leverages modern web technologies for high performance across platforms.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Flexible components easily customized to fit your app’s design.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Offers a complete set of components, from simple buttons to complex data grids and charts.</a:t>
            </a:r>
          </a:p>
        </p:txBody>
      </p:sp>
    </p:spTree>
    <p:extLst>
      <p:ext uri="{BB962C8B-B14F-4D97-AF65-F5344CB8AC3E}">
        <p14:creationId xmlns:p14="http://schemas.microsoft.com/office/powerpoint/2010/main" val="5333256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48512-FD24-3BD0-11E5-DDDB5220D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4DFC-2909-65E3-517D-97A74D43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25" y="341429"/>
            <a:ext cx="11768342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spcBef>
                <a:spcPts val="0"/>
              </a:spcBef>
              <a:buClr>
                <a:schemeClr val="accent2"/>
              </a:buClr>
              <a:buSzPct val="90000"/>
            </a:pPr>
            <a:r>
              <a:rPr lang="en-US" sz="2800" dirty="0">
                <a:solidFill>
                  <a:schemeClr val="accent2"/>
                </a:solidFill>
              </a:rPr>
              <a:t>Explore </a:t>
            </a:r>
            <a:r>
              <a:rPr lang="en-US" sz="2800" dirty="0" err="1">
                <a:solidFill>
                  <a:schemeClr val="accent2"/>
                </a:solidFill>
              </a:rPr>
              <a:t>MudBlazor</a:t>
            </a:r>
            <a:r>
              <a:rPr lang="en-US" sz="2800" dirty="0">
                <a:solidFill>
                  <a:schemeClr val="accent2"/>
                </a:solidFill>
              </a:rPr>
              <a:t> in Action: </a:t>
            </a:r>
            <a:r>
              <a:rPr lang="en-GB" sz="2400" b="0" u="sng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https://try.mudblazor.com/</a:t>
            </a:r>
            <a:endParaRPr lang="en-US" sz="2800" b="0" u="sng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2" descr="MudBlazor - Blazor Component Library">
            <a:extLst>
              <a:ext uri="{FF2B5EF4-FFF2-40B4-BE49-F238E27FC236}">
                <a16:creationId xmlns:a16="http://schemas.microsoft.com/office/drawing/2014/main" id="{1227AAD0-CFA1-39D8-85C3-3B71A0BFF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933" y="3274670"/>
            <a:ext cx="3302001" cy="330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1650779-9BAA-8E42-50A9-ED9529D40F07}"/>
              </a:ext>
            </a:extLst>
          </p:cNvPr>
          <p:cNvSpPr txBox="1">
            <a:spLocks/>
          </p:cNvSpPr>
          <p:nvPr/>
        </p:nvSpPr>
        <p:spPr>
          <a:xfrm>
            <a:off x="402101" y="1183711"/>
            <a:ext cx="8504832" cy="533286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Live Demos: Try pre-built components like buttons, tables, and forms.</a:t>
            </a:r>
          </a:p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Customize in Browser: Edit code and test themes and layouts instantly.</a:t>
            </a:r>
          </a:p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No Setup Needed: Start experimenting right away.</a:t>
            </a:r>
          </a:p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Responsive View: See how components adapt to different screen sizes.</a:t>
            </a:r>
          </a:p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Hands-On Learning: Perfect for all skill levels to explore and learn </a:t>
            </a:r>
            <a:r>
              <a:rPr lang="en-GB" dirty="0" err="1"/>
              <a:t>MudBlazor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731312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B6A6F-7AA1-6A83-8A3A-A4FC00792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176A-A32A-3008-4635-0B1A53F2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15294"/>
            <a:ext cx="8590190" cy="2462213"/>
          </a:xfrm>
        </p:spPr>
        <p:txBody>
          <a:bodyPr/>
          <a:lstStyle/>
          <a:p>
            <a:r>
              <a:rPr lang="en-GB" sz="4000" dirty="0"/>
              <a:t>Section 2</a:t>
            </a:r>
            <a:br>
              <a:rPr lang="en-GB" sz="4000" dirty="0"/>
            </a:br>
            <a:br>
              <a:rPr lang="en-GB" sz="4000" dirty="0"/>
            </a:br>
            <a:r>
              <a:rPr lang="fr-FR" sz="4000" dirty="0"/>
              <a:t>Blazor Server </a:t>
            </a:r>
            <a:br>
              <a:rPr lang="fr-FR" sz="4000" dirty="0"/>
            </a:br>
            <a:r>
              <a:rPr lang="fr-FR" sz="4000" dirty="0"/>
              <a:t>Core Concepts &amp; Implementation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415635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5170-4DAF-0D3B-7BB4-2D143B5D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162A-BD25-14D7-F3E9-04BA8763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843" y="1735203"/>
            <a:ext cx="7305914" cy="1846659"/>
          </a:xfrm>
        </p:spPr>
        <p:txBody>
          <a:bodyPr/>
          <a:lstStyle/>
          <a:p>
            <a:r>
              <a:rPr lang="en-GB" dirty="0"/>
              <a:t>Key Concepts </a:t>
            </a:r>
            <a:br>
              <a:rPr lang="en-GB" dirty="0"/>
            </a:br>
            <a:r>
              <a:rPr lang="en-GB" dirty="0"/>
              <a:t>In </a:t>
            </a:r>
            <a:br>
              <a:rPr lang="en-GB" dirty="0"/>
            </a:br>
            <a:r>
              <a:rPr lang="en-GB" dirty="0"/>
              <a:t>Blazor Server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166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76A31-2679-A54D-1617-68B02C012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70BBA7A-A23B-8200-63D5-13F20BDE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1231106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SzPct val="90000"/>
            </a:pPr>
            <a:r>
              <a:rPr lang="en-GB" sz="3600" dirty="0">
                <a:solidFill>
                  <a:schemeClr val="accent2"/>
                </a:solidFill>
              </a:rPr>
              <a:t>Core Concepts for Building with Blazor Server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B4FE0A2-5071-9DC5-ABAE-D67BA68FD815}"/>
              </a:ext>
            </a:extLst>
          </p:cNvPr>
          <p:cNvSpPr txBox="1">
            <a:spLocks/>
          </p:cNvSpPr>
          <p:nvPr/>
        </p:nvSpPr>
        <p:spPr>
          <a:xfrm>
            <a:off x="402101" y="1183711"/>
            <a:ext cx="11467682" cy="533286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Real-Time Interactivity: Achieve responsive user interfaces by leveraging server-side processing and </a:t>
            </a:r>
            <a:r>
              <a:rPr lang="en-GB" dirty="0" err="1"/>
              <a:t>SignalR</a:t>
            </a:r>
            <a:r>
              <a:rPr lang="en-GB" dirty="0"/>
              <a:t> for instant UI updates.</a:t>
            </a:r>
          </a:p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Centralized Logic and Security: Keep complex logic on the server, enhancing security by minimizing client-side data exposure.</a:t>
            </a:r>
          </a:p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Scoped State Management: Maintain user-specific state across sessions using scoped services for a consistent, personalized experience.</a:t>
            </a:r>
          </a:p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Efficient Server-Client Communication: Use WebSocket connections (via </a:t>
            </a:r>
            <a:r>
              <a:rPr lang="en-GB" dirty="0" err="1"/>
              <a:t>SignalR</a:t>
            </a:r>
            <a:r>
              <a:rPr lang="en-GB" dirty="0"/>
              <a:t>) to streamline data exchanges between client and server for low latency..</a:t>
            </a:r>
          </a:p>
        </p:txBody>
      </p:sp>
    </p:spTree>
    <p:extLst>
      <p:ext uri="{BB962C8B-B14F-4D97-AF65-F5344CB8AC3E}">
        <p14:creationId xmlns:p14="http://schemas.microsoft.com/office/powerpoint/2010/main" val="13789724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3E601-8B95-48AD-CDFF-FBB379C9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2A1F-6AF1-DF20-68A5-FC898F6E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843" y="1735203"/>
            <a:ext cx="7305914" cy="1846659"/>
          </a:xfrm>
        </p:spPr>
        <p:txBody>
          <a:bodyPr/>
          <a:lstStyle/>
          <a:p>
            <a:r>
              <a:rPr lang="en-GB" dirty="0"/>
              <a:t>Essential Configuration</a:t>
            </a:r>
            <a:br>
              <a:rPr lang="en-GB" dirty="0"/>
            </a:br>
            <a:r>
              <a:rPr lang="en-GB" dirty="0"/>
              <a:t>for </a:t>
            </a:r>
            <a:br>
              <a:rPr lang="en-GB" dirty="0"/>
            </a:br>
            <a:r>
              <a:rPr lang="en-GB" dirty="0"/>
              <a:t>Blazor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470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46CC7-659C-EB2E-C370-A2003D5F3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DB96654-1D45-2285-EF99-65EC6318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SzPct val="90000"/>
            </a:pPr>
            <a:r>
              <a:rPr lang="en-GB" sz="3600" dirty="0">
                <a:solidFill>
                  <a:schemeClr val="accent2"/>
                </a:solidFill>
              </a:rPr>
              <a:t>Blazor Server Implementation Essentials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8B5606F-98F6-0451-ECF3-71324B4A950E}"/>
              </a:ext>
            </a:extLst>
          </p:cNvPr>
          <p:cNvSpPr txBox="1">
            <a:spLocks/>
          </p:cNvSpPr>
          <p:nvPr/>
        </p:nvSpPr>
        <p:spPr>
          <a:xfrm>
            <a:off x="54291" y="1183710"/>
            <a:ext cx="6252065" cy="555672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Register Blazor Services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GB" b="0" dirty="0" err="1"/>
              <a:t>AddServerSideBlazor</a:t>
            </a:r>
            <a:r>
              <a:rPr lang="en-GB" b="0" dirty="0"/>
              <a:t>() registers essential services, including </a:t>
            </a:r>
            <a:r>
              <a:rPr lang="en-GB" b="0" dirty="0" err="1"/>
              <a:t>SignalR</a:t>
            </a:r>
            <a:r>
              <a:rPr lang="en-GB" b="0" dirty="0"/>
              <a:t> for real-time updates.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Routing Setup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GB" dirty="0" err="1"/>
              <a:t>MapBlazorHub</a:t>
            </a:r>
            <a:r>
              <a:rPr lang="en-GB" dirty="0"/>
              <a:t>(): Sets up </a:t>
            </a:r>
            <a:r>
              <a:rPr lang="en-GB" dirty="0" err="1"/>
              <a:t>SignalR</a:t>
            </a:r>
            <a:r>
              <a:rPr lang="en-GB" dirty="0"/>
              <a:t> for client-server communication.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GB" dirty="0" err="1"/>
              <a:t>MapFallbackToPage</a:t>
            </a:r>
            <a:r>
              <a:rPr lang="en-GB" dirty="0"/>
              <a:t>("/_Host"): Defines the Blazor app's main entry point for seamless navigation.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4ED6D-BCCB-4770-830A-D5E0DB8F6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356" y="1138507"/>
            <a:ext cx="5831352" cy="5672891"/>
          </a:xfrm>
          <a:prstGeom prst="round2DiagRect">
            <a:avLst>
              <a:gd name="adj1" fmla="val 16667"/>
              <a:gd name="adj2" fmla="val 0"/>
            </a:avLst>
          </a:prstGeom>
          <a:ln w="9525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46872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7470" y="3182779"/>
            <a:ext cx="3613209" cy="61555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Agenda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37433" y="1447865"/>
            <a:ext cx="6444657" cy="276999"/>
          </a:xfrm>
        </p:spPr>
        <p:txBody>
          <a:bodyPr/>
          <a:lstStyle/>
          <a:p>
            <a:r>
              <a:rPr lang="en-GB" b="1" dirty="0"/>
              <a:t>Section 1: Blazor Server &amp; </a:t>
            </a:r>
            <a:r>
              <a:rPr lang="en-GB" b="1" dirty="0" err="1"/>
              <a:t>MudBlazor</a:t>
            </a:r>
            <a:r>
              <a:rPr lang="en-GB" b="1" dirty="0"/>
              <a:t> Overview</a:t>
            </a:r>
            <a:endParaRPr lang="en-US" b="1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937433" y="2137189"/>
            <a:ext cx="7298098" cy="276999"/>
          </a:xfrm>
        </p:spPr>
        <p:txBody>
          <a:bodyPr/>
          <a:lstStyle/>
          <a:p>
            <a:r>
              <a:rPr lang="en-GB" b="1" dirty="0"/>
              <a:t>Section 2: </a:t>
            </a:r>
            <a:r>
              <a:rPr lang="fr-FR" b="1" dirty="0"/>
              <a:t>Blazor Server Core Concepts &amp; Implementation</a:t>
            </a:r>
            <a:endParaRPr lang="en-US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972133" y="4777753"/>
            <a:ext cx="5173276" cy="276999"/>
          </a:xfrm>
        </p:spPr>
        <p:txBody>
          <a:bodyPr/>
          <a:lstStyle/>
          <a:p>
            <a:r>
              <a:rPr lang="en-US" b="1" dirty="0"/>
              <a:t>Q&amp;A</a:t>
            </a:r>
          </a:p>
        </p:txBody>
      </p:sp>
      <p:sp>
        <p:nvSpPr>
          <p:cNvPr id="9" name="Text Placeholder 36">
            <a:extLst>
              <a:ext uri="{FF2B5EF4-FFF2-40B4-BE49-F238E27FC236}">
                <a16:creationId xmlns:a16="http://schemas.microsoft.com/office/drawing/2014/main" id="{AE13F385-B66F-1B94-4E0F-5A5C22C24603}"/>
              </a:ext>
            </a:extLst>
          </p:cNvPr>
          <p:cNvSpPr txBox="1">
            <a:spLocks/>
          </p:cNvSpPr>
          <p:nvPr/>
        </p:nvSpPr>
        <p:spPr>
          <a:xfrm>
            <a:off x="4915658" y="2794695"/>
            <a:ext cx="729809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Section 3: </a:t>
            </a:r>
            <a:r>
              <a:rPr lang="fr-FR" b="1" dirty="0"/>
              <a:t>MudBlazor Components and Features</a:t>
            </a:r>
            <a:endParaRPr lang="en-US" b="1" dirty="0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313F17D5-78E4-B31E-6EE5-E7F24914AA29}"/>
              </a:ext>
            </a:extLst>
          </p:cNvPr>
          <p:cNvSpPr txBox="1">
            <a:spLocks/>
          </p:cNvSpPr>
          <p:nvPr/>
        </p:nvSpPr>
        <p:spPr>
          <a:xfrm>
            <a:off x="4902590" y="3434778"/>
            <a:ext cx="729809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Section 4: Setup </a:t>
            </a:r>
            <a:r>
              <a:rPr lang="en-GB" b="1" dirty="0" err="1"/>
              <a:t>MudBlazor</a:t>
            </a:r>
            <a:r>
              <a:rPr lang="en-GB" b="1" dirty="0"/>
              <a:t> in Blazor Server</a:t>
            </a:r>
            <a:endParaRPr lang="en-US" b="1" dirty="0"/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E2681406-1A7A-89FD-D12C-C226266236D9}"/>
              </a:ext>
            </a:extLst>
          </p:cNvPr>
          <p:cNvSpPr txBox="1">
            <a:spLocks/>
          </p:cNvSpPr>
          <p:nvPr/>
        </p:nvSpPr>
        <p:spPr>
          <a:xfrm>
            <a:off x="4880814" y="4153239"/>
            <a:ext cx="729809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Section 5: Application of </a:t>
            </a:r>
            <a:r>
              <a:rPr lang="en-GB" b="1" dirty="0" err="1"/>
              <a:t>MudBlazor</a:t>
            </a:r>
            <a:r>
              <a:rPr lang="en-GB" b="1" dirty="0"/>
              <a:t> in a Real-World Scenarios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31082-E089-C9D2-4662-1934D3C2F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7EA-32AD-A367-0434-126EF389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67" y="1435896"/>
            <a:ext cx="9499600" cy="2462213"/>
          </a:xfrm>
        </p:spPr>
        <p:txBody>
          <a:bodyPr/>
          <a:lstStyle/>
          <a:p>
            <a:r>
              <a:rPr lang="en-GB" sz="4000" dirty="0"/>
              <a:t>Section 3</a:t>
            </a:r>
            <a:br>
              <a:rPr lang="en-GB" sz="4000" dirty="0"/>
            </a:br>
            <a:br>
              <a:rPr lang="en-GB" sz="4000" dirty="0"/>
            </a:br>
            <a:r>
              <a:rPr lang="fr-FR" sz="4000" dirty="0"/>
              <a:t>MudBlazor</a:t>
            </a:r>
            <a:br>
              <a:rPr lang="fr-FR" sz="4000" dirty="0"/>
            </a:br>
            <a:r>
              <a:rPr lang="fr-FR" sz="4000" dirty="0"/>
              <a:t>Components and Features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5761909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600EF-434F-9067-F09B-07A0BC8C7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E648421-7DBC-0F0E-6B52-562AC950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SzPct val="90000"/>
            </a:pPr>
            <a:r>
              <a:rPr lang="en-GB" sz="3600" dirty="0" err="1">
                <a:solidFill>
                  <a:schemeClr val="accent2"/>
                </a:solidFill>
              </a:rPr>
              <a:t>MudBlazor</a:t>
            </a:r>
            <a:r>
              <a:rPr lang="en-GB" sz="3600" dirty="0">
                <a:solidFill>
                  <a:schemeClr val="accent2"/>
                </a:solidFill>
              </a:rPr>
              <a:t> Components 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523C255-F5FA-38B5-7EA5-043753E58D20}"/>
              </a:ext>
            </a:extLst>
          </p:cNvPr>
          <p:cNvSpPr txBox="1">
            <a:spLocks/>
          </p:cNvSpPr>
          <p:nvPr/>
        </p:nvSpPr>
        <p:spPr>
          <a:xfrm>
            <a:off x="402101" y="1183711"/>
            <a:ext cx="11467682" cy="533286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 err="1"/>
              <a:t>MudBlazor</a:t>
            </a:r>
            <a:r>
              <a:rPr lang="en-GB" dirty="0"/>
              <a:t> offers a wide range of UI components like buttons, forms, tables, and cards, all styled with Material Design.</a:t>
            </a:r>
          </a:p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Each component is highly customizable and can be tailored to fit various use cases in Blazor applications.</a:t>
            </a:r>
          </a:p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dirty="0"/>
              <a:t>Built-in components make it easy to create consistent and responsive UIs without external CSS or JavaScript.</a:t>
            </a:r>
          </a:p>
          <a:p>
            <a:pPr marL="141288" indent="-141288">
              <a:lnSpc>
                <a:spcPct val="20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b="1" dirty="0"/>
              <a:t>Accessibility Focus</a:t>
            </a:r>
            <a:r>
              <a:rPr lang="en-GB" dirty="0"/>
              <a:t>: </a:t>
            </a:r>
            <a:r>
              <a:rPr lang="en-GB" dirty="0" err="1"/>
              <a:t>MudBlazor</a:t>
            </a:r>
            <a:r>
              <a:rPr lang="en-GB" dirty="0"/>
              <a:t> components are designed with accessibility in mind, ensuring compliance with modern accessibility standards for inclusive user experiences.</a:t>
            </a:r>
          </a:p>
        </p:txBody>
      </p:sp>
    </p:spTree>
    <p:extLst>
      <p:ext uri="{BB962C8B-B14F-4D97-AF65-F5344CB8AC3E}">
        <p14:creationId xmlns:p14="http://schemas.microsoft.com/office/powerpoint/2010/main" val="29400576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MudBlazor</a:t>
            </a:r>
            <a:r>
              <a:rPr lang="en-US" dirty="0">
                <a:solidFill>
                  <a:schemeClr val="accent2"/>
                </a:solidFill>
              </a:rPr>
              <a:t> Features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144A0-4828-96A6-D233-CEDCF834F245}"/>
              </a:ext>
            </a:extLst>
          </p:cNvPr>
          <p:cNvSpPr txBox="1">
            <a:spLocks/>
          </p:cNvSpPr>
          <p:nvPr/>
        </p:nvSpPr>
        <p:spPr>
          <a:xfrm>
            <a:off x="4546601" y="366954"/>
            <a:ext cx="7467599" cy="613544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</a:rPr>
              <a:t>Material Design: </a:t>
            </a:r>
            <a:r>
              <a:rPr lang="en-GB" sz="1600" dirty="0"/>
              <a:t>Modern, visually appealing components that follow Material Design principles.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GB" sz="1600" dirty="0"/>
          </a:p>
          <a:p>
            <a:pPr marL="141288" indent="-141288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</a:rPr>
              <a:t>Custom Themes: </a:t>
            </a:r>
            <a:r>
              <a:rPr lang="en-GB" sz="1600" dirty="0"/>
              <a:t>Easily adjust </a:t>
            </a:r>
            <a:r>
              <a:rPr lang="en-GB" sz="1600" dirty="0" err="1"/>
              <a:t>colors</a:t>
            </a:r>
            <a:r>
              <a:rPr lang="en-GB" sz="1600" dirty="0"/>
              <a:t>, typography, and styles to fit your brand.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GB" sz="1600" dirty="0"/>
          </a:p>
          <a:p>
            <a:pPr marL="141288" indent="-141288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</a:rPr>
              <a:t>Responsive:</a:t>
            </a:r>
            <a:r>
              <a:rPr lang="en-GB" sz="1600" dirty="0"/>
              <a:t> Built-in grid system and adaptable components for all screen sizes.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GB" sz="1600" dirty="0"/>
          </a:p>
          <a:p>
            <a:pPr marL="141288" indent="-141288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</a:rPr>
              <a:t>Icons: </a:t>
            </a:r>
            <a:r>
              <a:rPr lang="en-GB" sz="1600" dirty="0"/>
              <a:t>Pre-integrated Material Icons for quick and easy use.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GB" sz="1600" dirty="0"/>
          </a:p>
          <a:p>
            <a:pPr marL="141288" indent="-141288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</a:rPr>
              <a:t>Advanced Components: </a:t>
            </a:r>
            <a:r>
              <a:rPr lang="en-GB" sz="1600" dirty="0"/>
              <a:t>Includes </a:t>
            </a:r>
            <a:r>
              <a:rPr lang="en-GB" sz="1600" dirty="0" err="1"/>
              <a:t>MudTable</a:t>
            </a:r>
            <a:r>
              <a:rPr lang="en-GB" sz="1600" dirty="0"/>
              <a:t>, </a:t>
            </a:r>
            <a:r>
              <a:rPr lang="en-GB" sz="1600" dirty="0" err="1"/>
              <a:t>MudDialog</a:t>
            </a:r>
            <a:r>
              <a:rPr lang="en-GB" sz="1600" dirty="0"/>
              <a:t>, </a:t>
            </a:r>
            <a:r>
              <a:rPr lang="en-GB" sz="1600" dirty="0" err="1"/>
              <a:t>MudChart</a:t>
            </a:r>
            <a:r>
              <a:rPr lang="en-GB" sz="1600" dirty="0"/>
              <a:t>, and more for complex UIs.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GB" sz="1600" dirty="0"/>
          </a:p>
          <a:p>
            <a:pPr marL="141288" indent="-141288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</a:rPr>
              <a:t>Accessible: </a:t>
            </a:r>
            <a:r>
              <a:rPr lang="en-GB" sz="1600" dirty="0"/>
              <a:t>Meets accessibility standards for inclusive web applications.</a:t>
            </a:r>
          </a:p>
          <a:p>
            <a:pPr>
              <a:spcAft>
                <a:spcPts val="600"/>
              </a:spcAft>
              <a:buClr>
                <a:schemeClr val="accent5"/>
              </a:buClr>
            </a:pPr>
            <a:endParaRPr lang="en-GB" sz="1600" dirty="0"/>
          </a:p>
          <a:p>
            <a:pPr marL="141288" indent="-141288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</a:rPr>
              <a:t>C#-Only: </a:t>
            </a:r>
            <a:r>
              <a:rPr lang="en-GB" sz="1600" dirty="0"/>
              <a:t>No JavaScript needed; fully functional with C# and Razor.</a:t>
            </a:r>
          </a:p>
          <a:p>
            <a:pPr marL="141288" indent="-141288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4D171-A865-DE89-1ACA-3BC797E39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19D8F1-35E2-506C-F13B-72D9B6C84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534" y="1474004"/>
            <a:ext cx="7493000" cy="4159972"/>
          </a:xfrm>
          <a:prstGeom prst="roundRect">
            <a:avLst>
              <a:gd name="adj" fmla="val 38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228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8097" y="444370"/>
            <a:ext cx="2111454" cy="738664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lang="en-GB" sz="2400" dirty="0"/>
              <a:t>Blazor Integration</a:t>
            </a:r>
            <a:endParaRPr lang="en-US" sz="24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D433532-D8A8-39DE-45B8-237473B84377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2697615" y="222020"/>
            <a:ext cx="9299652" cy="16177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 err="1"/>
              <a:t>MudBlazor</a:t>
            </a:r>
            <a:r>
              <a:rPr lang="en-US" altLang="en-US" dirty="0"/>
              <a:t> uses C# and Razor, fully integrated with Blazor, no need for HTML/CSS/JS.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/>
              <a:t>Bootstrap requires HTML, CSS, and JavaScript, making it less seamless in Blazor. 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1D91BFF7-C140-640E-FA5B-C8677FDBB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0" y="2310713"/>
            <a:ext cx="9418185" cy="7867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 err="1"/>
              <a:t>MudBlazor</a:t>
            </a:r>
            <a:r>
              <a:rPr lang="en-US" altLang="en-US" dirty="0"/>
              <a:t> enables dynamic, reusable components in C# and Razor.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/>
              <a:t>Bootstrap may need custom JavaScript for component interactivity.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27D6344B-EE7D-EA32-5A55-CD8888EC7CAC}"/>
              </a:ext>
            </a:extLst>
          </p:cNvPr>
          <p:cNvSpPr txBox="1">
            <a:spLocks/>
          </p:cNvSpPr>
          <p:nvPr/>
        </p:nvSpPr>
        <p:spPr>
          <a:xfrm>
            <a:off x="188830" y="2457841"/>
            <a:ext cx="2111454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24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dirty="0"/>
              <a:t>Code-Based Components</a:t>
            </a:r>
            <a:endParaRPr lang="en-US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27F886A0-9056-AB74-D6BD-FAFB0CE62A02}"/>
              </a:ext>
            </a:extLst>
          </p:cNvPr>
          <p:cNvSpPr txBox="1">
            <a:spLocks/>
          </p:cNvSpPr>
          <p:nvPr/>
        </p:nvSpPr>
        <p:spPr>
          <a:xfrm>
            <a:off x="248096" y="4176994"/>
            <a:ext cx="211145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24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dirty="0"/>
              <a:t>Performance</a:t>
            </a:r>
            <a:endParaRPr lang="en-US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0AD3D2A-98AF-2106-1A2D-4BFEDFEC04F3}"/>
              </a:ext>
            </a:extLst>
          </p:cNvPr>
          <p:cNvSpPr txBox="1">
            <a:spLocks/>
          </p:cNvSpPr>
          <p:nvPr/>
        </p:nvSpPr>
        <p:spPr>
          <a:xfrm>
            <a:off x="188830" y="5459401"/>
            <a:ext cx="2229987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24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GB" dirty="0"/>
              <a:t>Customization &amp;</a:t>
            </a:r>
          </a:p>
          <a:p>
            <a:r>
              <a:rPr lang="en-GB" dirty="0"/>
              <a:t>Flexibility</a:t>
            </a:r>
            <a:endParaRPr lang="en-US" dirty="0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A28C386F-74AB-19A3-85EC-2415331E5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0" y="3760534"/>
            <a:ext cx="9530901" cy="12022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 err="1"/>
              <a:t>MudBlazor</a:t>
            </a:r>
            <a:r>
              <a:rPr lang="en-US" altLang="en-US" dirty="0"/>
              <a:t> is lightweight and optimized for Blazor, enhancing .NET app performance.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/>
              <a:t>Bootstrap adds overhead and may slow down Blazor projects.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9101D1A-2FF8-54A2-7288-07A3B5166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9674" y="5533200"/>
            <a:ext cx="9135533" cy="7867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altLang="en-US" dirty="0" err="1"/>
              <a:t>MudBlazor</a:t>
            </a:r>
            <a:r>
              <a:rPr lang="en-GB" altLang="en-US" dirty="0"/>
              <a:t> offers deep customization for .NET developers.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altLang="en-US" dirty="0"/>
              <a:t>Bootstrap has many components but often requires extra styling in Blazor.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00109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3266-F566-9AE3-6254-DC0EDA2B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3A24-1DB9-E962-EBF4-59B8E3537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15295"/>
            <a:ext cx="9499600" cy="2462213"/>
          </a:xfrm>
        </p:spPr>
        <p:txBody>
          <a:bodyPr/>
          <a:lstStyle/>
          <a:p>
            <a:r>
              <a:rPr lang="en-GB" sz="4000" dirty="0"/>
              <a:t>Section 4</a:t>
            </a:r>
            <a:br>
              <a:rPr lang="en-GB" sz="4000" dirty="0"/>
            </a:br>
            <a:br>
              <a:rPr lang="en-GB" sz="4000" dirty="0"/>
            </a:br>
            <a:r>
              <a:rPr lang="en-GB" sz="4000" dirty="0" err="1"/>
              <a:t>MudBlazor</a:t>
            </a:r>
            <a:r>
              <a:rPr lang="en-GB" sz="4000" dirty="0"/>
              <a:t> Setup in Blazor Server</a:t>
            </a:r>
            <a:br>
              <a:rPr lang="en-GB" sz="4000" dirty="0"/>
            </a:br>
            <a:r>
              <a:rPr lang="en-GB" sz="4000" dirty="0"/>
              <a:t>Building Rich Web Apps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441926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C5319-9FAD-38BF-789D-C8DF4134D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9BBE-13F7-2684-686D-609D1A37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843" y="1735204"/>
            <a:ext cx="7305914" cy="1846659"/>
          </a:xfrm>
        </p:spPr>
        <p:txBody>
          <a:bodyPr/>
          <a:lstStyle/>
          <a:p>
            <a:r>
              <a:rPr lang="en-GB" dirty="0"/>
              <a:t>Steps to start </a:t>
            </a:r>
            <a:r>
              <a:rPr lang="en-GB" dirty="0" err="1"/>
              <a:t>Mudblazor</a:t>
            </a:r>
            <a:br>
              <a:rPr lang="en-GB" dirty="0"/>
            </a:br>
            <a:r>
              <a:rPr lang="en-GB" dirty="0"/>
              <a:t>in </a:t>
            </a:r>
            <a:br>
              <a:rPr lang="en-GB" dirty="0"/>
            </a:br>
            <a:r>
              <a:rPr lang="en-GB" dirty="0"/>
              <a:t>Blazor Server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207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4660" y="1471901"/>
            <a:ext cx="6321272" cy="61555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7931" y="159241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Installing </a:t>
            </a:r>
            <a:r>
              <a:rPr lang="en-US" sz="4000" dirty="0" err="1">
                <a:solidFill>
                  <a:schemeClr val="bg1"/>
                </a:solidFill>
              </a:rPr>
              <a:t>MudBlazor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8D66122F-782C-0D03-9307-41A8C7A68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4660" y="2757368"/>
            <a:ext cx="10701683" cy="367826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7A1E11D-EAF1-F5BB-3BBA-71F5ABF74E4C}"/>
              </a:ext>
            </a:extLst>
          </p:cNvPr>
          <p:cNvSpPr txBox="1">
            <a:spLocks/>
          </p:cNvSpPr>
          <p:nvPr/>
        </p:nvSpPr>
        <p:spPr>
          <a:xfrm>
            <a:off x="214809" y="1130387"/>
            <a:ext cx="912469" cy="27699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Step 1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4DF9FE8-4561-E48A-DF6D-0305CB655C10}"/>
              </a:ext>
            </a:extLst>
          </p:cNvPr>
          <p:cNvSpPr txBox="1">
            <a:spLocks/>
          </p:cNvSpPr>
          <p:nvPr/>
        </p:nvSpPr>
        <p:spPr>
          <a:xfrm>
            <a:off x="214809" y="2410019"/>
            <a:ext cx="912469" cy="27699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Step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7C152B-261F-FC08-81BF-78D3B47C6369}"/>
              </a:ext>
            </a:extLst>
          </p:cNvPr>
          <p:cNvSpPr txBox="1"/>
          <p:nvPr/>
        </p:nvSpPr>
        <p:spPr>
          <a:xfrm>
            <a:off x="314660" y="1545065"/>
            <a:ext cx="322102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</a:t>
            </a:r>
            <a:r>
              <a:rPr lang="en-GB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MudBlazor</a:t>
            </a:r>
            <a:r>
              <a:rPr lang="en-GB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via NuGet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18989D-4248-E8EE-3D58-1CC821519182}"/>
              </a:ext>
            </a:extLst>
          </p:cNvPr>
          <p:cNvSpPr txBox="1"/>
          <p:nvPr/>
        </p:nvSpPr>
        <p:spPr>
          <a:xfrm>
            <a:off x="297240" y="2843273"/>
            <a:ext cx="4029951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Configure Services in </a:t>
            </a:r>
            <a:r>
              <a:rPr lang="en-GB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Program.cs</a:t>
            </a:r>
            <a:endParaRPr lang="en-GB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3736CC-84E2-BB34-76BE-EF1CA633BB13}"/>
              </a:ext>
            </a:extLst>
          </p:cNvPr>
          <p:cNvSpPr txBox="1"/>
          <p:nvPr/>
        </p:nvSpPr>
        <p:spPr>
          <a:xfrm>
            <a:off x="3786659" y="1601234"/>
            <a:ext cx="3221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dotnet add package </a:t>
            </a:r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MudBlazor</a:t>
            </a:r>
            <a:endParaRPr lang="en-GB" sz="1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0ED7A5C-7BFE-D44D-2814-A246C477F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3" y="3277569"/>
            <a:ext cx="10073521" cy="29926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953DB90-A018-7751-D640-C3804FBF5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9AB9CC10-D9BC-FC73-6562-4D752B4E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05418" y="720919"/>
            <a:ext cx="11577007" cy="560368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8C3701E-CB81-77D7-ECF5-D1AE4AEF6102}"/>
              </a:ext>
            </a:extLst>
          </p:cNvPr>
          <p:cNvSpPr txBox="1">
            <a:spLocks/>
          </p:cNvSpPr>
          <p:nvPr/>
        </p:nvSpPr>
        <p:spPr>
          <a:xfrm>
            <a:off x="214942" y="269969"/>
            <a:ext cx="912469" cy="27699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Step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B965E-8D5A-53EF-C5EC-3D1F85357B3D}"/>
              </a:ext>
            </a:extLst>
          </p:cNvPr>
          <p:cNvSpPr txBox="1"/>
          <p:nvPr/>
        </p:nvSpPr>
        <p:spPr>
          <a:xfrm>
            <a:off x="205417" y="808100"/>
            <a:ext cx="4723343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</a:t>
            </a:r>
            <a:r>
              <a:rPr lang="en-GB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MudBlazor</a:t>
            </a:r>
            <a:r>
              <a:rPr lang="en-GB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CSS and JS in _</a:t>
            </a:r>
            <a:r>
              <a:rPr lang="en-GB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Host.cshtml</a:t>
            </a:r>
            <a:endParaRPr lang="en-GB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7370A-94A2-A1CE-DD88-12F4492A1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89" y="1541199"/>
            <a:ext cx="9793050" cy="425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52B543-45A5-95EB-ACDB-D27A9ED2108E}"/>
              </a:ext>
            </a:extLst>
          </p:cNvPr>
          <p:cNvSpPr/>
          <p:nvPr/>
        </p:nvSpPr>
        <p:spPr bwMode="auto">
          <a:xfrm>
            <a:off x="1666059" y="4942931"/>
            <a:ext cx="8758720" cy="750888"/>
          </a:xfrm>
          <a:prstGeom prst="round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4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250995-D6D7-40D4-D364-2857AF3A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AC071B7D-7960-5C11-4F9A-62E176222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4468" y="568519"/>
            <a:ext cx="11620551" cy="610448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417C0CD-1FE2-1D2A-CDFD-8225AA49B66C}"/>
              </a:ext>
            </a:extLst>
          </p:cNvPr>
          <p:cNvSpPr txBox="1">
            <a:spLocks/>
          </p:cNvSpPr>
          <p:nvPr/>
        </p:nvSpPr>
        <p:spPr>
          <a:xfrm>
            <a:off x="186367" y="184999"/>
            <a:ext cx="912469" cy="27699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Step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ACF3F-7D72-5E9C-9A9A-435CEF9B2392}"/>
              </a:ext>
            </a:extLst>
          </p:cNvPr>
          <p:cNvSpPr txBox="1"/>
          <p:nvPr/>
        </p:nvSpPr>
        <p:spPr>
          <a:xfrm>
            <a:off x="224467" y="655700"/>
            <a:ext cx="855812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 Up a Basic </a:t>
            </a:r>
            <a:r>
              <a:rPr lang="en-GB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MudBlazor</a:t>
            </a:r>
            <a:r>
              <a:rPr lang="en-GB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Layout(</a:t>
            </a:r>
            <a:r>
              <a:rPr lang="en-GB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MainLayout.razor</a:t>
            </a:r>
            <a:r>
              <a:rPr lang="en-GB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FDFA1-592A-9FDF-91D5-24306E29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1" y="1126167"/>
            <a:ext cx="10816939" cy="541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5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813447"/>
            <a:ext cx="11060491" cy="1231106"/>
          </a:xfrm>
        </p:spPr>
        <p:txBody>
          <a:bodyPr/>
          <a:lstStyle/>
          <a:p>
            <a:r>
              <a:rPr lang="en-GB" sz="4000" dirty="0"/>
              <a:t>Section 1</a:t>
            </a:r>
            <a:br>
              <a:rPr lang="en-GB" sz="4000" dirty="0"/>
            </a:br>
            <a:r>
              <a:rPr lang="en-GB" sz="4000" dirty="0"/>
              <a:t>Blazor Server &amp; </a:t>
            </a:r>
            <a:r>
              <a:rPr lang="en-GB" sz="4000" dirty="0" err="1"/>
              <a:t>MudBlazor</a:t>
            </a:r>
            <a:r>
              <a:rPr lang="en-GB" sz="4000" dirty="0"/>
              <a:t> Overview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6680FF-D027-D36A-6B24-1A118EB4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9AC2B192-6F93-5044-F307-43A64B39B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6868" y="1216219"/>
            <a:ext cx="11653207" cy="244138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C74DB2-138C-DB98-D016-CB3C0D324A89}"/>
              </a:ext>
            </a:extLst>
          </p:cNvPr>
          <p:cNvSpPr txBox="1">
            <a:spLocks/>
          </p:cNvSpPr>
          <p:nvPr/>
        </p:nvSpPr>
        <p:spPr>
          <a:xfrm>
            <a:off x="376867" y="774794"/>
            <a:ext cx="912469" cy="27699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Step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C310A9-11D7-A211-9824-E298938CE406}"/>
              </a:ext>
            </a:extLst>
          </p:cNvPr>
          <p:cNvSpPr txBox="1"/>
          <p:nvPr/>
        </p:nvSpPr>
        <p:spPr>
          <a:xfrm>
            <a:off x="376867" y="1303400"/>
            <a:ext cx="11053133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the layout directive to set </a:t>
            </a:r>
            <a:r>
              <a:rPr lang="en-GB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MainLayout</a:t>
            </a:r>
            <a:r>
              <a:rPr lang="en-GB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the default layout for all components: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A4BA52-9AEF-3036-8324-DF04AC6C3437}"/>
              </a:ext>
            </a:extLst>
          </p:cNvPr>
          <p:cNvSpPr/>
          <p:nvPr/>
        </p:nvSpPr>
        <p:spPr bwMode="auto">
          <a:xfrm>
            <a:off x="4667825" y="1969550"/>
            <a:ext cx="3045639" cy="1510047"/>
          </a:xfrm>
          <a:prstGeom prst="round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FBBBE-2A35-F43D-E5F9-66109EEF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18811" r="60556"/>
          <a:stretch/>
        </p:blipFill>
        <p:spPr>
          <a:xfrm>
            <a:off x="4863288" y="2171532"/>
            <a:ext cx="2654714" cy="1143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45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0B8E2-6E61-A158-8EBC-4037542E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F830-AC2B-9CB7-CE24-9D4483AB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879610"/>
            <a:ext cx="9499600" cy="3693319"/>
          </a:xfrm>
        </p:spPr>
        <p:txBody>
          <a:bodyPr/>
          <a:lstStyle/>
          <a:p>
            <a:r>
              <a:rPr lang="en-GB" sz="4000" dirty="0"/>
              <a:t>Section 5</a:t>
            </a:r>
            <a:br>
              <a:rPr lang="en-GB" sz="4000" dirty="0"/>
            </a:br>
            <a:br>
              <a:rPr lang="en-GB" sz="4000" dirty="0"/>
            </a:br>
            <a:br>
              <a:rPr lang="en-GB" sz="4000" dirty="0"/>
            </a:br>
            <a:r>
              <a:rPr lang="en-GB" sz="4000" dirty="0"/>
              <a:t>Application of </a:t>
            </a:r>
            <a:r>
              <a:rPr lang="en-GB" sz="4000" dirty="0" err="1"/>
              <a:t>MudBlazor</a:t>
            </a:r>
            <a:br>
              <a:rPr lang="en-GB" sz="4000" dirty="0"/>
            </a:br>
            <a:r>
              <a:rPr lang="en-GB" sz="4000" dirty="0"/>
              <a:t>in a</a:t>
            </a:r>
            <a:br>
              <a:rPr lang="en-GB" sz="4000" dirty="0"/>
            </a:br>
            <a:r>
              <a:rPr lang="en-GB" sz="4000" dirty="0"/>
              <a:t>Real-World Scenarios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5384956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EDA73-067C-FE8D-FEF6-41FFDB72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5411-2439-2B76-48BF-5C400741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843" y="2350757"/>
            <a:ext cx="7305914" cy="615553"/>
          </a:xfrm>
        </p:spPr>
        <p:txBody>
          <a:bodyPr/>
          <a:lstStyle/>
          <a:p>
            <a:r>
              <a:rPr lang="en-GB" dirty="0"/>
              <a:t>Real-World Project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12505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CFCC2-4090-D585-E92E-A9E5E74A2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D48741-0A49-B35D-CC8F-B140D79F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100" y="119593"/>
            <a:ext cx="8439326" cy="66188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27050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B21E8-887F-5686-272D-EA9471962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84520-3A73-3879-3FA4-EDAF487E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4" y="481985"/>
            <a:ext cx="9706602" cy="5894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60731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9578-395E-1B7A-C53C-94F92E2A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BF475-4A2B-EDD8-DB99-21E5C721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31" y="456760"/>
            <a:ext cx="9221487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6608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7A136-3AFE-E6DA-EC4B-BFCB3AC1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05" y="2051476"/>
            <a:ext cx="11060491" cy="830997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06413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6434B-651B-EFE0-BC8F-16B12663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BD19-6499-2528-C3E1-912E1C95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2" y="2813447"/>
            <a:ext cx="8199557" cy="1231106"/>
          </a:xfrm>
        </p:spPr>
        <p:txBody>
          <a:bodyPr/>
          <a:lstStyle/>
          <a:p>
            <a:r>
              <a:rPr lang="en-US" dirty="0"/>
              <a:t>Introduction to Blazor Server</a:t>
            </a:r>
          </a:p>
        </p:txBody>
      </p:sp>
    </p:spTree>
    <p:extLst>
      <p:ext uri="{BB962C8B-B14F-4D97-AF65-F5344CB8AC3E}">
        <p14:creationId xmlns:p14="http://schemas.microsoft.com/office/powerpoint/2010/main" val="15363000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415F0A8-9730-A13B-893D-07003DCB27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25"/>
          <a:stretch/>
        </p:blipFill>
        <p:spPr>
          <a:xfrm>
            <a:off x="1438400" y="1907177"/>
            <a:ext cx="9096644" cy="3953692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8239E20-A19B-FE8A-B43B-724CE8403265}"/>
              </a:ext>
            </a:extLst>
          </p:cNvPr>
          <p:cNvSpPr txBox="1">
            <a:spLocks/>
          </p:cNvSpPr>
          <p:nvPr/>
        </p:nvSpPr>
        <p:spPr>
          <a:xfrm>
            <a:off x="1334318" y="868349"/>
            <a:ext cx="9523363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Traditional Web Application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0F1F-4E87-A89F-16A2-4B0E4D20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BC19ED-BDC1-4ACE-CAD2-96ADEFD20637}"/>
              </a:ext>
            </a:extLst>
          </p:cNvPr>
          <p:cNvSpPr txBox="1">
            <a:spLocks/>
          </p:cNvSpPr>
          <p:nvPr/>
        </p:nvSpPr>
        <p:spPr>
          <a:xfrm>
            <a:off x="1334318" y="868349"/>
            <a:ext cx="9523363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Page Web Application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47C07-3349-A833-14C7-00185317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58" y="1629155"/>
            <a:ext cx="8554644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042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D7BF0-E69E-668D-1A90-77E6F1F04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54CD82F-E97B-B42A-A753-2A995D60A2FB}"/>
              </a:ext>
            </a:extLst>
          </p:cNvPr>
          <p:cNvSpPr txBox="1">
            <a:spLocks/>
          </p:cNvSpPr>
          <p:nvPr/>
        </p:nvSpPr>
        <p:spPr>
          <a:xfrm>
            <a:off x="1334318" y="868349"/>
            <a:ext cx="983007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Blazor Client Web Application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B5C69-3B2E-43D8-8B4C-F5086650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20" y="1689584"/>
            <a:ext cx="8221222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60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D3067-E427-BC2D-352D-D1CDDE3F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0BB9E05-70AF-710D-E1CA-65546811477B}"/>
              </a:ext>
            </a:extLst>
          </p:cNvPr>
          <p:cNvSpPr txBox="1">
            <a:spLocks/>
          </p:cNvSpPr>
          <p:nvPr/>
        </p:nvSpPr>
        <p:spPr>
          <a:xfrm>
            <a:off x="1334318" y="868349"/>
            <a:ext cx="1003907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Blazor Server Web Application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EB8F0-CF13-24A2-F550-3FCEF4A4C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05" y="1688236"/>
            <a:ext cx="796401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540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199468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2066367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4142814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5952562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79609" y="-4863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Blazor Timeline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177793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Preview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448373" y="1237137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.Net</a:t>
            </a:r>
            <a:r>
              <a:rPr lang="en-US" dirty="0"/>
              <a:t> 3.1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4116316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.Net</a:t>
            </a:r>
            <a:r>
              <a:rPr lang="en-US" dirty="0"/>
              <a:t> 5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4619732" y="859858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.Net</a:t>
            </a:r>
            <a:r>
              <a:rPr lang="en-US" dirty="0"/>
              <a:t> 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162578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4105923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2029476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5915671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753E8A-3318-3171-3829-8262C875DA01}"/>
              </a:ext>
            </a:extLst>
          </p:cNvPr>
          <p:cNvCxnSpPr>
            <a:cxnSpLocks/>
          </p:cNvCxnSpPr>
          <p:nvPr/>
        </p:nvCxnSpPr>
        <p:spPr>
          <a:xfrm>
            <a:off x="7910491" y="3618463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66453B5-F7B1-7F7E-65DF-80D94E480AC4}"/>
              </a:ext>
            </a:extLst>
          </p:cNvPr>
          <p:cNvSpPr txBox="1">
            <a:spLocks/>
          </p:cNvSpPr>
          <p:nvPr/>
        </p:nvSpPr>
        <p:spPr>
          <a:xfrm>
            <a:off x="7883993" y="423370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.Net</a:t>
            </a:r>
            <a:r>
              <a:rPr lang="en-US" dirty="0"/>
              <a:t> 7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655939-E071-F94E-98A2-1D1031194C2B}"/>
              </a:ext>
            </a:extLst>
          </p:cNvPr>
          <p:cNvSpPr/>
          <p:nvPr/>
        </p:nvSpPr>
        <p:spPr bwMode="auto">
          <a:xfrm>
            <a:off x="7873600" y="4033781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68BDB9-9DEA-ECC0-BCDC-AE0C80A4836F}"/>
              </a:ext>
            </a:extLst>
          </p:cNvPr>
          <p:cNvCxnSpPr>
            <a:cxnSpLocks/>
          </p:cNvCxnSpPr>
          <p:nvPr/>
        </p:nvCxnSpPr>
        <p:spPr>
          <a:xfrm flipV="1">
            <a:off x="9982706" y="3190608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D0EEE96F-E29E-E22D-E31D-B51B79BB10EC}"/>
              </a:ext>
            </a:extLst>
          </p:cNvPr>
          <p:cNvSpPr txBox="1">
            <a:spLocks/>
          </p:cNvSpPr>
          <p:nvPr/>
        </p:nvSpPr>
        <p:spPr>
          <a:xfrm>
            <a:off x="8434325" y="496768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.Net</a:t>
            </a:r>
            <a:r>
              <a:rPr lang="en-US" dirty="0"/>
              <a:t> 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A5309F-E917-DABC-140D-2FEE355169F2}"/>
              </a:ext>
            </a:extLst>
          </p:cNvPr>
          <p:cNvSpPr/>
          <p:nvPr/>
        </p:nvSpPr>
        <p:spPr bwMode="auto">
          <a:xfrm>
            <a:off x="9945815" y="31230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CC3264F0-81BF-5F69-B318-4A185F10AB3C}"/>
              </a:ext>
            </a:extLst>
          </p:cNvPr>
          <p:cNvSpPr txBox="1">
            <a:spLocks/>
          </p:cNvSpPr>
          <p:nvPr/>
        </p:nvSpPr>
        <p:spPr>
          <a:xfrm>
            <a:off x="-35132" y="3368990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2018</a:t>
            </a:r>
          </a:p>
        </p:txBody>
      </p:sp>
      <p:sp>
        <p:nvSpPr>
          <p:cNvPr id="29" name="Text Placeholder 50">
            <a:extLst>
              <a:ext uri="{FF2B5EF4-FFF2-40B4-BE49-F238E27FC236}">
                <a16:creationId xmlns:a16="http://schemas.microsoft.com/office/drawing/2014/main" id="{2F291205-86C8-66F4-0BA4-2C6271046688}"/>
              </a:ext>
            </a:extLst>
          </p:cNvPr>
          <p:cNvSpPr txBox="1">
            <a:spLocks/>
          </p:cNvSpPr>
          <p:nvPr/>
        </p:nvSpPr>
        <p:spPr>
          <a:xfrm>
            <a:off x="1844470" y="3597592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2019</a:t>
            </a:r>
          </a:p>
        </p:txBody>
      </p: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5DDF25A5-3CB7-7628-AFD3-CC566B2E9FD8}"/>
              </a:ext>
            </a:extLst>
          </p:cNvPr>
          <p:cNvSpPr txBox="1">
            <a:spLocks/>
          </p:cNvSpPr>
          <p:nvPr/>
        </p:nvSpPr>
        <p:spPr>
          <a:xfrm>
            <a:off x="3893410" y="3394385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2020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DDD4EC21-5C75-EFE0-AD2F-28D4541FE33B}"/>
              </a:ext>
            </a:extLst>
          </p:cNvPr>
          <p:cNvSpPr txBox="1">
            <a:spLocks/>
          </p:cNvSpPr>
          <p:nvPr/>
        </p:nvSpPr>
        <p:spPr>
          <a:xfrm>
            <a:off x="5696820" y="3589119"/>
            <a:ext cx="517718" cy="170827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2021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A9B5ACFD-31AD-38D7-7973-E0E9852E8688}"/>
              </a:ext>
            </a:extLst>
          </p:cNvPr>
          <p:cNvSpPr txBox="1">
            <a:spLocks/>
          </p:cNvSpPr>
          <p:nvPr/>
        </p:nvSpPr>
        <p:spPr>
          <a:xfrm>
            <a:off x="7661092" y="3402854"/>
            <a:ext cx="517718" cy="170827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2022</a:t>
            </a:r>
          </a:p>
        </p:txBody>
      </p:sp>
      <p:sp>
        <p:nvSpPr>
          <p:cNvPr id="33" name="Text Placeholder 50">
            <a:extLst>
              <a:ext uri="{FF2B5EF4-FFF2-40B4-BE49-F238E27FC236}">
                <a16:creationId xmlns:a16="http://schemas.microsoft.com/office/drawing/2014/main" id="{6C809192-3148-025B-A44C-71BA1BD8C0B7}"/>
              </a:ext>
            </a:extLst>
          </p:cNvPr>
          <p:cNvSpPr txBox="1">
            <a:spLocks/>
          </p:cNvSpPr>
          <p:nvPr/>
        </p:nvSpPr>
        <p:spPr>
          <a:xfrm>
            <a:off x="9743899" y="3580655"/>
            <a:ext cx="517718" cy="170827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2023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4217B74-BE72-825F-BDCD-AC425E1D838D}"/>
              </a:ext>
            </a:extLst>
          </p:cNvPr>
          <p:cNvSpPr txBox="1">
            <a:spLocks/>
          </p:cNvSpPr>
          <p:nvPr/>
        </p:nvSpPr>
        <p:spPr>
          <a:xfrm>
            <a:off x="4241199" y="4450489"/>
            <a:ext cx="3377395" cy="184587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Added CSS isolation for components.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Enhanced performance with virtualization.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Improved </a:t>
            </a:r>
            <a:r>
              <a:rPr lang="en-GB" sz="1400" dirty="0" err="1"/>
              <a:t>WebAssembly</a:t>
            </a:r>
            <a:r>
              <a:rPr lang="en-GB" sz="1400" dirty="0"/>
              <a:t> size and added lazy loading.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1D030BD7-E2BA-1159-D9BC-27C9DEA58D97}"/>
              </a:ext>
            </a:extLst>
          </p:cNvPr>
          <p:cNvSpPr txBox="1">
            <a:spLocks/>
          </p:cNvSpPr>
          <p:nvPr/>
        </p:nvSpPr>
        <p:spPr>
          <a:xfrm>
            <a:off x="8175540" y="4462992"/>
            <a:ext cx="3377395" cy="184587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Enhanced Hot Reload and .NET MAUI integration.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Improved debugging with new console output.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Allowed custom validation service injection.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470C9D1-613F-9E30-5F40-0E35BC7696C0}"/>
              </a:ext>
            </a:extLst>
          </p:cNvPr>
          <p:cNvSpPr txBox="1">
            <a:spLocks/>
          </p:cNvSpPr>
          <p:nvPr/>
        </p:nvSpPr>
        <p:spPr>
          <a:xfrm>
            <a:off x="161672" y="4428832"/>
            <a:ext cx="3377395" cy="184587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Introduced </a:t>
            </a:r>
            <a:r>
              <a:rPr lang="en-GB" sz="1400" dirty="0" err="1"/>
              <a:t>WebAssembly</a:t>
            </a:r>
            <a:r>
              <a:rPr lang="en-GB" sz="1400" dirty="0"/>
              <a:t> and Blazor Server.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Enabled Single-Page Apps (SPA) with C#.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Added initial Visual Studio support.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0E7E956-A4BC-741C-5BDC-1EF1F620CB7B}"/>
              </a:ext>
            </a:extLst>
          </p:cNvPr>
          <p:cNvSpPr txBox="1">
            <a:spLocks/>
          </p:cNvSpPr>
          <p:nvPr/>
        </p:nvSpPr>
        <p:spPr>
          <a:xfrm>
            <a:off x="4810098" y="1169149"/>
            <a:ext cx="3377395" cy="184587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New templates and Hot Reload.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Introduced AOT for </a:t>
            </a:r>
            <a:r>
              <a:rPr lang="en-GB" sz="1400" dirty="0" err="1"/>
              <a:t>WebAssembly</a:t>
            </a:r>
            <a:r>
              <a:rPr lang="en-GB" sz="1400" dirty="0"/>
              <a:t>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Added error boundaries and React/Angular support.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69F6C34-0036-3340-64D3-4A7984765757}"/>
              </a:ext>
            </a:extLst>
          </p:cNvPr>
          <p:cNvSpPr txBox="1">
            <a:spLocks/>
          </p:cNvSpPr>
          <p:nvPr/>
        </p:nvSpPr>
        <p:spPr>
          <a:xfrm>
            <a:off x="8725872" y="809876"/>
            <a:ext cx="3377395" cy="184587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Unified Blazor Server and </a:t>
            </a:r>
            <a:r>
              <a:rPr lang="en-GB" sz="1400" dirty="0" err="1"/>
              <a:t>WebAssembly</a:t>
            </a:r>
            <a:r>
              <a:rPr lang="en-GB" sz="1400" dirty="0"/>
              <a:t> (Blazor United).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Enhanced performance, authentication, and file uploads.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Deeper .NET MAUI integration for cross-platform apps.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33F05F3-1743-1DF5-DE1B-A80E4920B8EB}"/>
              </a:ext>
            </a:extLst>
          </p:cNvPr>
          <p:cNvSpPr txBox="1">
            <a:spLocks/>
          </p:cNvSpPr>
          <p:nvPr/>
        </p:nvSpPr>
        <p:spPr>
          <a:xfrm>
            <a:off x="595179" y="1522685"/>
            <a:ext cx="3377395" cy="184587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Integrated Blazor into .NET Core.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Supported component sharing.</a:t>
            </a:r>
          </a:p>
          <a:p>
            <a:pPr marL="141288" indent="-141288">
              <a:lnSpc>
                <a:spcPct val="15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Aligned with .NET Standard.</a:t>
            </a: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</p:bldLst>
  </p:timing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1487</Words>
  <Application>Microsoft Office PowerPoint</Application>
  <PresentationFormat>Widescreen</PresentationFormat>
  <Paragraphs>185</Paragraphs>
  <Slides>36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Open Sans</vt:lpstr>
      <vt:lpstr>Segoe Sans Text</vt:lpstr>
      <vt:lpstr>Arial</vt:lpstr>
      <vt:lpstr>Calibri</vt:lpstr>
      <vt:lpstr>Segoe UI</vt:lpstr>
      <vt:lpstr>Wingdings</vt:lpstr>
      <vt:lpstr>Azure 2023 Template</vt:lpstr>
      <vt:lpstr>Building Rich Web Applications with Blazor Server and MudBlazor</vt:lpstr>
      <vt:lpstr>PowerPoint Presentation</vt:lpstr>
      <vt:lpstr>Section 1 Blazor Server &amp; MudBlazor Overview</vt:lpstr>
      <vt:lpstr>Introduction to Blazor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Blazor Server? </vt:lpstr>
      <vt:lpstr>Introduction to MudBlazor</vt:lpstr>
      <vt:lpstr>What is MudBlazor?</vt:lpstr>
      <vt:lpstr>Why MudBlazor?</vt:lpstr>
      <vt:lpstr>Explore MudBlazor in Action: https://try.mudblazor.com/</vt:lpstr>
      <vt:lpstr>Section 2  Blazor Server  Core Concepts &amp; Implementation</vt:lpstr>
      <vt:lpstr>Key Concepts  In  Blazor Server Development</vt:lpstr>
      <vt:lpstr>Core Concepts for Building with Blazor Server </vt:lpstr>
      <vt:lpstr>Essential Configuration for  Blazor Server</vt:lpstr>
      <vt:lpstr>Blazor Server Implementation Essentials</vt:lpstr>
      <vt:lpstr>Section 3  MudBlazor Components and Features</vt:lpstr>
      <vt:lpstr>MudBlazor Components </vt:lpstr>
      <vt:lpstr>MudBlazor Features </vt:lpstr>
      <vt:lpstr>PowerPoint Presentation</vt:lpstr>
      <vt:lpstr>PowerPoint Presentation</vt:lpstr>
      <vt:lpstr>Section 4  MudBlazor Setup in Blazor Server Building Rich Web Apps</vt:lpstr>
      <vt:lpstr>Steps to start Mudblazor in  Blazor Server Application</vt:lpstr>
      <vt:lpstr>Installing MudBlazor</vt:lpstr>
      <vt:lpstr>PowerPoint Presentation</vt:lpstr>
      <vt:lpstr>PowerPoint Presentation</vt:lpstr>
      <vt:lpstr>PowerPoint Presentation</vt:lpstr>
      <vt:lpstr>Section 5   Application of MudBlazor in a Real-World Scenarios</vt:lpstr>
      <vt:lpstr>Real-World Project Demo</vt:lpstr>
      <vt:lpstr>PowerPoint Presentation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2024-11-09T10:17:30Z</dcterms:modified>
  <cp:category/>
</cp:coreProperties>
</file>